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7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606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1071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73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1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4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90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8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9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0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1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7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0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5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45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55BDD4-8759-4C77-A673-88A421444A3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93" y="450167"/>
            <a:ext cx="6051013" cy="10043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DFD967A-0101-42D2-A262-CF9809ED24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8196" y="1918828"/>
            <a:ext cx="846544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4400" b="1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INSTITUTO TECNOLÓGICO </a:t>
            </a:r>
            <a:endParaRPr kumimoji="0" lang="es-MX" altLang="es-MX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4400" b="1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SUPERIOR DE JEREZ</a:t>
            </a:r>
            <a:endParaRPr kumimoji="0" lang="es-MX" altLang="es-MX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800" b="1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LICENCIATURA EN CONTADOR PÚBLICO</a:t>
            </a:r>
            <a:endParaRPr kumimoji="0" lang="es-MX" altLang="es-MX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 de texto 2">
            <a:extLst>
              <a:ext uri="{FF2B5EF4-FFF2-40B4-BE49-F238E27FC236}">
                <a16:creationId xmlns:a16="http://schemas.microsoft.com/office/drawing/2014/main" id="{6E61B7D8-912C-45B2-B1B6-6E6C48E19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950" y="3890649"/>
            <a:ext cx="5467350" cy="2967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MÓDULO: VI</a:t>
            </a:r>
            <a:endParaRPr lang="es-MX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UNIDAD: III</a:t>
            </a:r>
            <a:endParaRPr lang="es-MX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MATERIA: CONTABILIDAD FINANCIERA II</a:t>
            </a:r>
            <a:endParaRPr lang="es-MX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TRABAJO: CUENTAS DE ORDEN , VALORES AJENOS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MAESTRA: LIZETH JUÁREZ CORREA</a:t>
            </a:r>
            <a:endParaRPr lang="es-MX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ALUMNAS:  ALEJANDRA RAMOS RODRÍGUEZ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MARÍA SOLEDAD ARCELIA GARCÍA MENCHACA</a:t>
            </a:r>
            <a:endParaRPr lang="es-MX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No. DE CONTROL: C19070016 Y C19070019</a:t>
            </a:r>
            <a:endParaRPr lang="es-MX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 Y LUGAR: 5 DE JUNIO DEL 2020, JEREZ DE GARCÍA SALINAS</a:t>
            </a:r>
            <a:endParaRPr lang="es-MX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2" name="Grabación">
            <a:hlinkClick r:id="" action="ppaction://media"/>
            <a:extLst>
              <a:ext uri="{FF2B5EF4-FFF2-40B4-BE49-F238E27FC236}">
                <a16:creationId xmlns:a16="http://schemas.microsoft.com/office/drawing/2014/main" id="{91EE69DC-A2C8-4643-9CC4-EAB0F593F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3638" y="10770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0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1F7706F-FE88-43F1-8D0A-72E58A14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6" y="401368"/>
            <a:ext cx="8567431" cy="3597954"/>
          </a:xfrm>
          <a:scene3d>
            <a:camera prst="perspectiveHeroicExtremeLeftFacing"/>
            <a:lightRig rig="threePt" dir="t"/>
          </a:scene3d>
        </p:spPr>
        <p:txBody>
          <a:bodyPr>
            <a:prstTxWarp prst="textArchDown">
              <a:avLst>
                <a:gd name="adj" fmla="val 537464"/>
              </a:avLst>
            </a:prstTxWarp>
            <a:normAutofit/>
          </a:bodyPr>
          <a:lstStyle/>
          <a:p>
            <a:pPr algn="ctr"/>
            <a:r>
              <a:rPr lang="es-MX" sz="11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4020705040A02060702" pitchFamily="82" charset="0"/>
              </a:rPr>
              <a:t>Valores</a:t>
            </a:r>
            <a:r>
              <a:rPr lang="es-MX" sz="11500" dirty="0">
                <a:latin typeface="Algerian" panose="04020705040A02060702" pitchFamily="82" charset="0"/>
              </a:rPr>
              <a:t> </a:t>
            </a:r>
            <a:r>
              <a:rPr lang="es-MX" sz="11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4020705040A02060702" pitchFamily="82" charset="0"/>
              </a:rPr>
              <a:t>ajenos</a:t>
            </a:r>
            <a:endParaRPr lang="es-MX" sz="11500" dirty="0">
              <a:latin typeface="Algerian" panose="04020705040A02060702" pitchFamily="82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23D4BCF-7937-4A35-AE7E-8B455075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	</a:t>
            </a:r>
          </a:p>
        </p:txBody>
      </p:sp>
      <p:pic>
        <p:nvPicPr>
          <p:cNvPr id="2" name="Grabación (10)">
            <a:hlinkClick r:id="" action="ppaction://media"/>
            <a:extLst>
              <a:ext uri="{FF2B5EF4-FFF2-40B4-BE49-F238E27FC236}">
                <a16:creationId xmlns:a16="http://schemas.microsoft.com/office/drawing/2014/main" id="{3C292927-88FE-4B12-8E05-A27F2CD77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3687" y="4997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20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ra Vender Más, Los Comisionistas">
            <a:extLst>
              <a:ext uri="{FF2B5EF4-FFF2-40B4-BE49-F238E27FC236}">
                <a16:creationId xmlns:a16="http://schemas.microsoft.com/office/drawing/2014/main" id="{E26025D1-BFE6-4764-9EE7-924D7A8E72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837" y="1309724"/>
            <a:ext cx="4459459" cy="44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CBB821B-9AB9-4164-A31B-90D7A77D3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588" y="730175"/>
            <a:ext cx="3856037" cy="4459458"/>
          </a:xfrm>
        </p:spPr>
        <p:txBody>
          <a:bodyPr>
            <a:noAutofit/>
          </a:bodyPr>
          <a:lstStyle/>
          <a:p>
            <a:pPr algn="just"/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artículo 273 de el código de comercio define la comisión Mercantil como 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mandato aplicado a actos concretos de comercio en que se reputa comisión mercantil.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comitente el que confiere comisión mercantil y comisionista el que la desempeña.</a:t>
            </a:r>
          </a:p>
          <a:p>
            <a:pPr algn="just"/>
            <a:endParaRPr lang="es-MX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bación (11)">
            <a:hlinkClick r:id="" action="ppaction://media"/>
            <a:extLst>
              <a:ext uri="{FF2B5EF4-FFF2-40B4-BE49-F238E27FC236}">
                <a16:creationId xmlns:a16="http://schemas.microsoft.com/office/drawing/2014/main" id="{3EA495E1-9E14-49D9-B9E6-BA8E79757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4869" y="425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6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05F30-7765-4C5A-B608-0956D3E7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143" y="1294228"/>
            <a:ext cx="5891209" cy="5213426"/>
          </a:xfrm>
        </p:spPr>
        <p:txBody>
          <a:bodyPr>
            <a:normAutofit fontScale="92500" lnSpcReduction="10000"/>
          </a:bodyPr>
          <a:lstStyle/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Mercancías recibidas del comitente.</a:t>
            </a:r>
          </a:p>
          <a:p>
            <a:r>
              <a:rPr lang="es-MX" dirty="0">
                <a:solidFill>
                  <a:schemeClr val="bg1"/>
                </a:solidFill>
              </a:rPr>
              <a:t>Efectivo recibido del comitente para realizar ciertos gastos.</a:t>
            </a:r>
          </a:p>
          <a:p>
            <a:r>
              <a:rPr lang="es-MX" dirty="0">
                <a:solidFill>
                  <a:schemeClr val="bg1"/>
                </a:solidFill>
              </a:rPr>
              <a:t>Efectivo recibido como cobro a los clientes por las ventas de mercancías.</a:t>
            </a:r>
          </a:p>
          <a:p>
            <a:r>
              <a:rPr lang="es-MX" dirty="0">
                <a:solidFill>
                  <a:schemeClr val="bg1"/>
                </a:solidFill>
              </a:rPr>
              <a:t>Cuentas por cobrar nacidas por las ventas a crédito de mercancías recibidas en comisión</a:t>
            </a:r>
          </a:p>
          <a:p>
            <a:r>
              <a:rPr lang="es-MX" dirty="0">
                <a:solidFill>
                  <a:schemeClr val="bg1"/>
                </a:solidFill>
              </a:rPr>
              <a:t>Efectivo (comisión) recibido como pago por la actividad desarrollada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5DB743-1C85-4A02-97FE-99B7E56C1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6029" y="406618"/>
            <a:ext cx="9713553" cy="887610"/>
          </a:xfrm>
        </p:spPr>
        <p:txBody>
          <a:bodyPr>
            <a:normAutofit/>
          </a:bodyPr>
          <a:lstStyle/>
          <a:p>
            <a:pPr algn="just"/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las actividades de comisión mercantil referentes a mercancías se distinguen cinco aspectos importantes </a:t>
            </a:r>
          </a:p>
        </p:txBody>
      </p:sp>
      <p:pic>
        <p:nvPicPr>
          <p:cNvPr id="2050" name="Picture 2" descr="Comercio Internacional: MODELO CONTRATO DE COMISION MERCANTIL ...">
            <a:extLst>
              <a:ext uri="{FF2B5EF4-FFF2-40B4-BE49-F238E27FC236}">
                <a16:creationId xmlns:a16="http://schemas.microsoft.com/office/drawing/2014/main" id="{82F2C36E-347E-482E-8FE6-7E6F2F92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30" y="1717370"/>
            <a:ext cx="4700513" cy="368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bación (12)">
            <a:hlinkClick r:id="" action="ppaction://media"/>
            <a:extLst>
              <a:ext uri="{FF2B5EF4-FFF2-40B4-BE49-F238E27FC236}">
                <a16:creationId xmlns:a16="http://schemas.microsoft.com/office/drawing/2014/main" id="{072CC474-5305-42BC-AD64-E89FCEAC7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9982" y="9894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5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F645DBB-448E-422F-94D9-B0636F6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Cuentas de orden para valores ajenos en Mercancías en comisión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233CD0A-A730-4000-9375-66C3C31D8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Mercancías en comisión</a:t>
            </a:r>
          </a:p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Comitente cuenta de mercancías</a:t>
            </a:r>
          </a:p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Caja del comitente</a:t>
            </a:r>
          </a:p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Comitente, cuenta de caja</a:t>
            </a:r>
          </a:p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Clientes del comitente </a:t>
            </a:r>
          </a:p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Comitente, cuenta de clientes</a:t>
            </a:r>
          </a:p>
          <a:p>
            <a:endParaRPr lang="es-MX" dirty="0"/>
          </a:p>
        </p:txBody>
      </p:sp>
      <p:pic>
        <p:nvPicPr>
          <p:cNvPr id="3074" name="Picture 2" descr="Gestión de facturación para empresas de servicios técnicos de ...">
            <a:extLst>
              <a:ext uri="{FF2B5EF4-FFF2-40B4-BE49-F238E27FC236}">
                <a16:creationId xmlns:a16="http://schemas.microsoft.com/office/drawing/2014/main" id="{F33ED956-3EC5-4B76-AF77-464E8563AD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83" y="2489982"/>
            <a:ext cx="4114077" cy="273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bación (13)">
            <a:hlinkClick r:id="" action="ppaction://media"/>
            <a:extLst>
              <a:ext uri="{FF2B5EF4-FFF2-40B4-BE49-F238E27FC236}">
                <a16:creationId xmlns:a16="http://schemas.microsoft.com/office/drawing/2014/main" id="{3F86C096-2357-450F-8FB2-14FE591F7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2611" y="13791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5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7A9D5-0B0C-422F-BEBE-AF690259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5"/>
            <a:ext cx="9905998" cy="1478570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se cargan y se abonan </a:t>
            </a:r>
            <a:b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valores ajenos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4DAEEE7A-8EF1-4634-BCD6-62C73D9276D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05545890"/>
              </p:ext>
            </p:extLst>
          </p:nvPr>
        </p:nvGraphicFramePr>
        <p:xfrm>
          <a:off x="858129" y="2249488"/>
          <a:ext cx="5161670" cy="358392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80835">
                  <a:extLst>
                    <a:ext uri="{9D8B030D-6E8A-4147-A177-3AD203B41FA5}">
                      <a16:colId xmlns:a16="http://schemas.microsoft.com/office/drawing/2014/main" val="3711677007"/>
                    </a:ext>
                  </a:extLst>
                </a:gridCol>
                <a:gridCol w="2580835">
                  <a:extLst>
                    <a:ext uri="{9D8B030D-6E8A-4147-A177-3AD203B41FA5}">
                      <a16:colId xmlns:a16="http://schemas.microsoft.com/office/drawing/2014/main" val="3338522197"/>
                    </a:ext>
                  </a:extLst>
                </a:gridCol>
              </a:tblGrid>
              <a:tr h="1859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carga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precio de costo de las mercancías recibidas del comitente para su venta.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Del precio de costo de las mercancías devueltas al comisionista por los clientes.</a:t>
                      </a:r>
                      <a:endParaRPr lang="es-MX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abona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precio de costo de las mercancías vendidas por el comisionista.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Del precio de costo de las mercancías devueltas al comitente por el comisionista.</a:t>
                      </a:r>
                      <a:endParaRPr lang="es-MX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5309046"/>
                  </a:ext>
                </a:extLst>
              </a:tr>
              <a:tr h="1682477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Saldo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saldo es deudor y representa el precio de costo de las mercancías propiedad del comitente, en poder del comisionista.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presenta en el balance general al pie, dentro del grupo de los valores ajenos.</a:t>
                      </a:r>
                      <a:endParaRPr lang="es-MX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0780"/>
                  </a:ext>
                </a:extLst>
              </a:tr>
            </a:tbl>
          </a:graphicData>
        </a:graphic>
      </p:graphicFrame>
      <p:pic>
        <p:nvPicPr>
          <p:cNvPr id="4099" name="Picture 3" descr="A todo cargo corresponde un abono - Posts | Facebook">
            <a:extLst>
              <a:ext uri="{FF2B5EF4-FFF2-40B4-BE49-F238E27FC236}">
                <a16:creationId xmlns:a16="http://schemas.microsoft.com/office/drawing/2014/main" id="{F219374F-57BE-4DCE-815F-9539493F3ED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9656" y="3067844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34F8F5D-B9BD-4BB5-BE67-D3A75CB25841}"/>
              </a:ext>
            </a:extLst>
          </p:cNvPr>
          <p:cNvSpPr txBox="1"/>
          <p:nvPr/>
        </p:nvSpPr>
        <p:spPr>
          <a:xfrm>
            <a:off x="1294228" y="1730326"/>
            <a:ext cx="4178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>
                <a:solidFill>
                  <a:schemeClr val="bg1"/>
                </a:solidFill>
              </a:rPr>
              <a:t>Mercancías de comisión.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3" name="Grabación (14)">
            <a:hlinkClick r:id="" action="ppaction://media"/>
            <a:extLst>
              <a:ext uri="{FF2B5EF4-FFF2-40B4-BE49-F238E27FC236}">
                <a16:creationId xmlns:a16="http://schemas.microsoft.com/office/drawing/2014/main" id="{EF7DD298-34A3-4874-BA52-AF14081CB5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42782" y="964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61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E49F2-7470-4D1A-806A-C8E496E4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263" y="327515"/>
            <a:ext cx="7355473" cy="1478570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Comitente cuenta de Mercancías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EC1D7C09-2DB5-4C13-A025-C4869BA783C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98730825"/>
              </p:ext>
            </p:extLst>
          </p:nvPr>
        </p:nvGraphicFramePr>
        <p:xfrm>
          <a:off x="1141413" y="2249488"/>
          <a:ext cx="4878386" cy="37799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9193">
                  <a:extLst>
                    <a:ext uri="{9D8B030D-6E8A-4147-A177-3AD203B41FA5}">
                      <a16:colId xmlns:a16="http://schemas.microsoft.com/office/drawing/2014/main" val="4128605374"/>
                    </a:ext>
                  </a:extLst>
                </a:gridCol>
                <a:gridCol w="2439193">
                  <a:extLst>
                    <a:ext uri="{9D8B030D-6E8A-4147-A177-3AD203B41FA5}">
                      <a16:colId xmlns:a16="http://schemas.microsoft.com/office/drawing/2014/main" val="1247396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carga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precio de costo de las mercancías vendidas por el comisionista.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Del precio de costo de las mercancías devueltas al comitente por el comisionista.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MX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abona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precio de costo de las mercancías recibidas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 comitente para su venta.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Del precio de costo de las mercancías devueltas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 comisionista por los clientes.</a:t>
                      </a:r>
                      <a:endParaRPr lang="es-MX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rgbClr val="63A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2826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saldo es acreedor y representa el precio de costo de las mercancías propiedad del comitente en poder del comisionista.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Normalmente las cuentas acreedoras no se presentan</a:t>
                      </a:r>
                      <a:endParaRPr lang="es-MX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convex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80747"/>
                  </a:ext>
                </a:extLst>
              </a:tr>
            </a:tbl>
          </a:graphicData>
        </a:graphic>
      </p:graphicFrame>
      <p:pic>
        <p:nvPicPr>
          <p:cNvPr id="5122" name="Picture 2" descr="Qué son las Mercancías en Comisión? - Lifeder">
            <a:extLst>
              <a:ext uri="{FF2B5EF4-FFF2-40B4-BE49-F238E27FC236}">
                <a16:creationId xmlns:a16="http://schemas.microsoft.com/office/drawing/2014/main" id="{E6070086-0C02-4E20-A734-C344F2E388D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649190"/>
            <a:ext cx="4875213" cy="2742307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bación (15)">
            <a:hlinkClick r:id="" action="ppaction://media"/>
            <a:extLst>
              <a:ext uri="{FF2B5EF4-FFF2-40B4-BE49-F238E27FC236}">
                <a16:creationId xmlns:a16="http://schemas.microsoft.com/office/drawing/2014/main" id="{D835CE6F-C9D0-4B6A-B89B-FF7E62063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9989" y="11233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6FE6F-8ABF-4781-BBC1-8C72B938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99" y="343834"/>
            <a:ext cx="4556002" cy="1478570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Caja del comitente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F4F363B9-0270-4514-AD35-26C62774C8A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88130629"/>
              </p:ext>
            </p:extLst>
          </p:nvPr>
        </p:nvGraphicFramePr>
        <p:xfrm>
          <a:off x="5343378" y="1868329"/>
          <a:ext cx="6061246" cy="40999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30623">
                  <a:extLst>
                    <a:ext uri="{9D8B030D-6E8A-4147-A177-3AD203B41FA5}">
                      <a16:colId xmlns:a16="http://schemas.microsoft.com/office/drawing/2014/main" val="615311673"/>
                    </a:ext>
                  </a:extLst>
                </a:gridCol>
                <a:gridCol w="3030623">
                  <a:extLst>
                    <a:ext uri="{9D8B030D-6E8A-4147-A177-3AD203B41FA5}">
                      <a16:colId xmlns:a16="http://schemas.microsoft.com/office/drawing/2014/main" val="3993480718"/>
                    </a:ext>
                  </a:extLst>
                </a:gridCol>
              </a:tblGrid>
              <a:tr h="13191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carga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valor nominal de los fondos recibidos del comitente.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Del valor nominal del efectivo cobrado por el comisionista por las ventas de contado.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Del valor nominal del efectivo cobrado por el comisionista a los clientes por las ventas a crédito.</a:t>
                      </a:r>
                      <a:endParaRPr lang="es-MX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abona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valor nominal del efectivo pagado por gastos efectuados por el comisionista a cuentas del comitente.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Del valor nominal de la comisión cobrada por el comisionista al comitente.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Del valor nominal de las remesas que el comisionista hace al comitente.</a:t>
                      </a:r>
                      <a:endParaRPr lang="es-MX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77984308"/>
                  </a:ext>
                </a:extLst>
              </a:tr>
              <a:tr h="13269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saldo es deudor y representa el valor nominal del efectivo propiedad del comitente en poder del comisionista.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presenta en el balance general al pie, dentro del grupo de los valores ajenos.</a:t>
                      </a:r>
                      <a:endParaRPr lang="es-MX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612053"/>
                  </a:ext>
                </a:extLst>
              </a:tr>
            </a:tbl>
          </a:graphicData>
        </a:graphic>
      </p:graphicFrame>
      <p:pic>
        <p:nvPicPr>
          <p:cNvPr id="6147" name="Picture 3" descr="Que es una cuenta comitente - Rankia">
            <a:extLst>
              <a:ext uri="{FF2B5EF4-FFF2-40B4-BE49-F238E27FC236}">
                <a16:creationId xmlns:a16="http://schemas.microsoft.com/office/drawing/2014/main" id="{35B945F1-62D1-4CC6-A3F4-53AADC8472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6" y="1868328"/>
            <a:ext cx="4412191" cy="4099941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bación (16)">
            <a:hlinkClick r:id="" action="ppaction://media"/>
            <a:extLst>
              <a:ext uri="{FF2B5EF4-FFF2-40B4-BE49-F238E27FC236}">
                <a16:creationId xmlns:a16="http://schemas.microsoft.com/office/drawing/2014/main" id="{198FD718-0DCD-4F48-80AC-559B33247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626" y="4735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0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3D3BE-211F-4C06-9121-8CB1F8AD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Comitente, cuenta de caja.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AA2B73FE-F98B-4A69-9520-342C98041A7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13515435"/>
              </p:ext>
            </p:extLst>
          </p:nvPr>
        </p:nvGraphicFramePr>
        <p:xfrm>
          <a:off x="860058" y="2220006"/>
          <a:ext cx="5653284" cy="36881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26642">
                  <a:extLst>
                    <a:ext uri="{9D8B030D-6E8A-4147-A177-3AD203B41FA5}">
                      <a16:colId xmlns:a16="http://schemas.microsoft.com/office/drawing/2014/main" val="1994497220"/>
                    </a:ext>
                  </a:extLst>
                </a:gridCol>
                <a:gridCol w="2826642">
                  <a:extLst>
                    <a:ext uri="{9D8B030D-6E8A-4147-A177-3AD203B41FA5}">
                      <a16:colId xmlns:a16="http://schemas.microsoft.com/office/drawing/2014/main" val="3978217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 carga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Del valor nominal del efectivo pagado por gastos efectuados por el comisionista a cuenta del comitente.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Del valor nominal de la comisión cobrada por el comisionista al comitente.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 Del valor nominal de las remesas que el comisionista hace al comitente.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 abona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Del valor nominal de los fondos recibidos del comitente.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Del valor nominal del efectivo cobrado por el comisionista por las ventas de contado.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 Del valor nominal del efectivo cobrado por el comisionista a los clientes por las ventas a crédito.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750174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Saldo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 saldo es acreedor y representa el valor nominal del efectivo propiedad del comitente en poder del comisionista.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Presentación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Normalmente las cuentas acreedoras no se presentan.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06880"/>
                  </a:ext>
                </a:extLst>
              </a:tr>
            </a:tbl>
          </a:graphicData>
        </a:graphic>
      </p:graphicFrame>
      <p:pic>
        <p:nvPicPr>
          <p:cNvPr id="7170" name="Picture 2" descr="Cómo vender en Amazon y ganar dinero – Multiplicalia.com">
            <a:extLst>
              <a:ext uri="{FF2B5EF4-FFF2-40B4-BE49-F238E27FC236}">
                <a16:creationId xmlns:a16="http://schemas.microsoft.com/office/drawing/2014/main" id="{13D39BC4-44D9-4093-9417-4BA1BEBFE2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5992" y="2204368"/>
            <a:ext cx="4875213" cy="28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bación (17)">
            <a:hlinkClick r:id="" action="ppaction://media"/>
            <a:extLst>
              <a:ext uri="{FF2B5EF4-FFF2-40B4-BE49-F238E27FC236}">
                <a16:creationId xmlns:a16="http://schemas.microsoft.com/office/drawing/2014/main" id="{4ADC3D97-C38E-4A5B-8F04-066BD8FC7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53600" y="12363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6CDE6-D827-4D8C-955B-D17D5818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79094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Clientes del comitente.</a:t>
            </a:r>
            <a:b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B0F109C-745D-43D0-B448-0F8EBB81193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6917197"/>
              </p:ext>
            </p:extLst>
          </p:nvPr>
        </p:nvGraphicFramePr>
        <p:xfrm>
          <a:off x="1141413" y="2249488"/>
          <a:ext cx="4878386" cy="38758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9193">
                  <a:extLst>
                    <a:ext uri="{9D8B030D-6E8A-4147-A177-3AD203B41FA5}">
                      <a16:colId xmlns:a16="http://schemas.microsoft.com/office/drawing/2014/main" val="1846868372"/>
                    </a:ext>
                  </a:extLst>
                </a:gridCol>
                <a:gridCol w="2439193">
                  <a:extLst>
                    <a:ext uri="{9D8B030D-6E8A-4147-A177-3AD203B41FA5}">
                      <a16:colId xmlns:a16="http://schemas.microsoft.com/office/drawing/2014/main" val="3944221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 carga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Del importe de las ventas realizadas a crédito por el comisionista.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 abona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Del importe de los cobros realizados por el comisionista por las ventas a crédito.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Del importe de las mercancías devueltas por los clientes al comisionista.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85099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Saldo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 saldo es deudor y representa las cuentas por cobrar a clientes del comitente.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Presentación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 presenta en el balance general al pie, dentro del grupo de los valores ajenos.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38664"/>
                  </a:ext>
                </a:extLst>
              </a:tr>
            </a:tbl>
          </a:graphicData>
        </a:graphic>
      </p:graphicFrame>
      <p:pic>
        <p:nvPicPr>
          <p:cNvPr id="8194" name="Picture 2" descr="Estructuras de comisionistas en grupos multinacionales en España ...">
            <a:extLst>
              <a:ext uri="{FF2B5EF4-FFF2-40B4-BE49-F238E27FC236}">
                <a16:creationId xmlns:a16="http://schemas.microsoft.com/office/drawing/2014/main" id="{DB21E55A-1E3C-4489-8836-51B54A056E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5369" y="3077369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bación (18)">
            <a:hlinkClick r:id="" action="ppaction://media"/>
            <a:extLst>
              <a:ext uri="{FF2B5EF4-FFF2-40B4-BE49-F238E27FC236}">
                <a16:creationId xmlns:a16="http://schemas.microsoft.com/office/drawing/2014/main" id="{ACBBDDDD-4CD2-4544-B40C-65633EB891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4087" y="1388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7006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E0F7B-14D2-4C67-ACDC-B23B7259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Comitente, cuentas de clientes.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322DA129-4297-40EB-BEBA-9D80CE4336A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5363904"/>
              </p:ext>
            </p:extLst>
          </p:nvPr>
        </p:nvGraphicFramePr>
        <p:xfrm>
          <a:off x="1141413" y="2249488"/>
          <a:ext cx="4878386" cy="40593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9193">
                  <a:extLst>
                    <a:ext uri="{9D8B030D-6E8A-4147-A177-3AD203B41FA5}">
                      <a16:colId xmlns:a16="http://schemas.microsoft.com/office/drawing/2014/main" val="2835259129"/>
                    </a:ext>
                  </a:extLst>
                </a:gridCol>
                <a:gridCol w="2439193">
                  <a:extLst>
                    <a:ext uri="{9D8B030D-6E8A-4147-A177-3AD203B41FA5}">
                      <a16:colId xmlns:a16="http://schemas.microsoft.com/office/drawing/2014/main" val="242579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carga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importe de los cobros realizados por el comisionista por las ventas a crédito.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Del importe de las mercancías devueltas por los clientes al comisionista.</a:t>
                      </a:r>
                      <a:endParaRPr lang="es-MX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abona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importe de las ventas realizadas a crédito por el comisionista.</a:t>
                      </a:r>
                      <a:endParaRPr lang="es-MX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76022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saldo es acreedor y representa las cuentas por cobrar a clientes del comitente.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Normalmente las cuentas acreedoras no se presentan.</a:t>
                      </a:r>
                      <a:endParaRPr lang="es-MX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5986"/>
                  </a:ext>
                </a:extLst>
              </a:tr>
            </a:tbl>
          </a:graphicData>
        </a:graphic>
      </p:graphicFrame>
      <p:pic>
        <p:nvPicPr>
          <p:cNvPr id="9218" name="Picture 2" descr="Apuntes de Derecho Mercantil-¿Qué es el Contrato de Comisión ...">
            <a:extLst>
              <a:ext uri="{FF2B5EF4-FFF2-40B4-BE49-F238E27FC236}">
                <a16:creationId xmlns:a16="http://schemas.microsoft.com/office/drawing/2014/main" id="{23F51AFC-34C2-4EBB-94A3-5C3D12801E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2956" y="2710656"/>
            <a:ext cx="2933700" cy="26193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bación (19)">
            <a:hlinkClick r:id="" action="ppaction://media"/>
            <a:extLst>
              <a:ext uri="{FF2B5EF4-FFF2-40B4-BE49-F238E27FC236}">
                <a16:creationId xmlns:a16="http://schemas.microsoft.com/office/drawing/2014/main" id="{2FD7D94C-37F7-4174-AC23-E4FA2AB96C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42783" y="1639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entas de Orden - Qué son y para qué sirven - Blog de Opcionis">
            <a:extLst>
              <a:ext uri="{FF2B5EF4-FFF2-40B4-BE49-F238E27FC236}">
                <a16:creationId xmlns:a16="http://schemas.microsoft.com/office/drawing/2014/main" id="{74830729-EF46-40D1-9FA3-6AD9F5A660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" t="2107" r="-389" b="-2192"/>
          <a:stretch/>
        </p:blipFill>
        <p:spPr bwMode="auto">
          <a:xfrm>
            <a:off x="0" y="3932730"/>
            <a:ext cx="4449946" cy="29739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o se clasifican las cuentas de orden, cuál es su objetivo y uso ...">
            <a:extLst>
              <a:ext uri="{FF2B5EF4-FFF2-40B4-BE49-F238E27FC236}">
                <a16:creationId xmlns:a16="http://schemas.microsoft.com/office/drawing/2014/main" id="{CA7F183D-0CDA-45BE-B6A9-702EC977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331" y="3884011"/>
            <a:ext cx="4674241" cy="29739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tabilidad sistematizada">
            <a:extLst>
              <a:ext uri="{FF2B5EF4-FFF2-40B4-BE49-F238E27FC236}">
                <a16:creationId xmlns:a16="http://schemas.microsoft.com/office/drawing/2014/main" id="{213F6D2F-4B88-4521-8E16-D1237B89C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36" y="3981450"/>
            <a:ext cx="3228975" cy="2876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FLUENCIA DE LA TECNOLOGÍA EN LA CONTADURIA PUBLICA: Tecnología ...">
            <a:extLst>
              <a:ext uri="{FF2B5EF4-FFF2-40B4-BE49-F238E27FC236}">
                <a16:creationId xmlns:a16="http://schemas.microsoft.com/office/drawing/2014/main" id="{7C5EE05C-E29F-4F7C-877D-F884537D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4060"/>
            <a:ext cx="3609975" cy="1266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37FC253-7A19-4F96-9A11-7540841A7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0"/>
            <a:ext cx="4107766" cy="2738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6" name="Picture 12" descr="SOPORTE DE CONTABILIDAD – CONTABILIDAD GENERAL">
            <a:extLst>
              <a:ext uri="{FF2B5EF4-FFF2-40B4-BE49-F238E27FC236}">
                <a16:creationId xmlns:a16="http://schemas.microsoft.com/office/drawing/2014/main" id="{843220CF-BAC3-42FC-9C86-935D1B25E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67" y="0"/>
            <a:ext cx="3868615" cy="26650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ntabilidad General II 2018 - Education | Facebook - 3 Photos">
            <a:extLst>
              <a:ext uri="{FF2B5EF4-FFF2-40B4-BE49-F238E27FC236}">
                <a16:creationId xmlns:a16="http://schemas.microsoft.com/office/drawing/2014/main" id="{FF7A4A53-0ABC-443E-AD1F-B5C6B370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2418373"/>
            <a:ext cx="2533650" cy="1809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ntabilidad general | Curso Homologado Euroinnova">
            <a:extLst>
              <a:ext uri="{FF2B5EF4-FFF2-40B4-BE49-F238E27FC236}">
                <a16:creationId xmlns:a16="http://schemas.microsoft.com/office/drawing/2014/main" id="{7532B5FA-D47B-4B2D-AB03-D98C114A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12" y="2453395"/>
            <a:ext cx="2857500" cy="1600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urso de Contabilidad General con Prácticas. Cursos Delena Formación">
            <a:extLst>
              <a:ext uri="{FF2B5EF4-FFF2-40B4-BE49-F238E27FC236}">
                <a16:creationId xmlns:a16="http://schemas.microsoft.com/office/drawing/2014/main" id="{DC3315A5-97BC-4457-BF28-19573947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82" y="0"/>
            <a:ext cx="4053595" cy="405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enta de Orden | Contabilidad - Décimo">
            <a:extLst>
              <a:ext uri="{FF2B5EF4-FFF2-40B4-BE49-F238E27FC236}">
                <a16:creationId xmlns:a16="http://schemas.microsoft.com/office/drawing/2014/main" id="{C40D2221-141F-4E78-9277-F4DAB058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439" y="2123098"/>
            <a:ext cx="2114550" cy="2105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bación (2)">
            <a:hlinkClick r:id="" action="ppaction://media"/>
            <a:extLst>
              <a:ext uri="{FF2B5EF4-FFF2-40B4-BE49-F238E27FC236}">
                <a16:creationId xmlns:a16="http://schemas.microsoft.com/office/drawing/2014/main" id="{BBA4885A-654D-435C-96DA-70D0B0C2E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49946" y="1292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5B42FE9-9AEC-435F-9490-2752FCA51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85" t="21935" r="31000" b="15470"/>
          <a:stretch/>
        </p:blipFill>
        <p:spPr>
          <a:xfrm>
            <a:off x="2504049" y="1800666"/>
            <a:ext cx="6963508" cy="429064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8B3188F-F205-4BB7-96FF-F5A09FD636F6}"/>
              </a:ext>
            </a:extLst>
          </p:cNvPr>
          <p:cNvSpPr txBox="1"/>
          <p:nvPr/>
        </p:nvSpPr>
        <p:spPr>
          <a:xfrm>
            <a:off x="2672862" y="548640"/>
            <a:ext cx="6963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en el balance general de las cuentas de orden de mercancías en comisión</a:t>
            </a:r>
          </a:p>
        </p:txBody>
      </p:sp>
      <p:pic>
        <p:nvPicPr>
          <p:cNvPr id="2" name="Grabación (20)">
            <a:hlinkClick r:id="" action="ppaction://media"/>
            <a:extLst>
              <a:ext uri="{FF2B5EF4-FFF2-40B4-BE49-F238E27FC236}">
                <a16:creationId xmlns:a16="http://schemas.microsoft.com/office/drawing/2014/main" id="{F2BE4AEC-D1DA-4387-B9DE-E2F10F641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6122" y="9641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Cuentas de orden en valores ajenos por depósitos en prenda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403797" y="2498501"/>
            <a:ext cx="4353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tipo de depósitos puede derivar de transacciones celebradas por la entidad en las cuales desea garantizar el cobro y puede estar representado por efectivo o bienes,</a:t>
            </a:r>
          </a:p>
        </p:txBody>
      </p:sp>
      <p:pic>
        <p:nvPicPr>
          <p:cNvPr id="1026" name="Picture 2" descr="Prestamos con Garantia Prendaria - Aceptamos Joyas de Oro y Plat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226" y="2374006"/>
            <a:ext cx="36099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bación (22)">
            <a:hlinkClick r:id="" action="ppaction://media"/>
            <a:extLst>
              <a:ext uri="{FF2B5EF4-FFF2-40B4-BE49-F238E27FC236}">
                <a16:creationId xmlns:a16="http://schemas.microsoft.com/office/drawing/2014/main" id="{F77A2D71-E76B-4F55-9047-E4BB0AA36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0348" y="14874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6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412920"/>
              </p:ext>
            </p:extLst>
          </p:nvPr>
        </p:nvGraphicFramePr>
        <p:xfrm>
          <a:off x="1027448" y="1891642"/>
          <a:ext cx="5901386" cy="293452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6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5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carga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importe de valor nominal del efectivo o del valor de los bienes devueltos al finalizar la transacción a satisfacción de la empresa.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MX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abona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Del importe del valor nominal del efectivo del valor de los bienes recibidos como depósito como garantía de las transacciones realizadas.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MX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saldo es acreedor y representa el valor nominal del efectivo o el valor de los bienes recibidos en depósito como garantía de transacciones realizadas, los cuales son propiedad de terceros.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Normalmente las cuentas acreedoras no se presentan.</a:t>
                      </a:r>
                      <a:endParaRPr lang="es-MX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3786389" y="780486"/>
            <a:ext cx="4134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DEPÓSITANTES </a:t>
            </a:r>
            <a:r>
              <a:rPr lang="es-MX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PRENDA</a:t>
            </a:r>
            <a:endParaRPr lang="es-MX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Prestamos por Oro | Atlanta | Casas de Empeño | Compramos Joy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20" y="1908801"/>
            <a:ext cx="3978543" cy="27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bación (24)">
            <a:hlinkClick r:id="" action="ppaction://media"/>
            <a:extLst>
              <a:ext uri="{FF2B5EF4-FFF2-40B4-BE49-F238E27FC236}">
                <a16:creationId xmlns:a16="http://schemas.microsoft.com/office/drawing/2014/main" id="{8532EC0E-2FAB-414D-B38E-3C41664A2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92139" y="891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1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Depósitos en prenda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908706"/>
              </p:ext>
            </p:extLst>
          </p:nvPr>
        </p:nvGraphicFramePr>
        <p:xfrm>
          <a:off x="963052" y="2523670"/>
          <a:ext cx="6313511" cy="332333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 carga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Del importe de valor nominal del efectivo o del valor de los bienes recibidos en depósito como garantía de las transacciones realizadas.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 abona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Del importe del valor nominal del efectivo del valor de los bienes devueltos al finalizar la transacción a satisfacción de la empresa.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Saldo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 saldo es deudor y representa el valor nominal del efectivo o el valor de los bienes, recibidos en depósito,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como garantía de transacciones realizadas, los cuales son propiedad de terceros.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Presentación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 presenta en el balance general al pie, dentro del grupo de los valores ajenos.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4" name="Picture 2" descr="Diferencias de hasta un 400% en la venta de joyería de o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47" y="2552699"/>
            <a:ext cx="3533775" cy="31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bación (23)">
            <a:hlinkClick r:id="" action="ppaction://media"/>
            <a:extLst>
              <a:ext uri="{FF2B5EF4-FFF2-40B4-BE49-F238E27FC236}">
                <a16:creationId xmlns:a16="http://schemas.microsoft.com/office/drawing/2014/main" id="{2806C219-7625-4945-9C63-32BEF7E2F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4921" y="14874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1D406-EFC2-46F9-92CA-84B51D2E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  <a:br>
              <a:rPr lang="es-MX" dirty="0"/>
            </a:br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08D231-12FB-444E-81CF-50F09843B315}"/>
              </a:ext>
            </a:extLst>
          </p:cNvPr>
          <p:cNvSpPr txBox="1"/>
          <p:nvPr/>
        </p:nvSpPr>
        <p:spPr>
          <a:xfrm>
            <a:off x="1866313" y="1693261"/>
            <a:ext cx="9500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conclusión podemos decir  que el objetivo principal de las  cuentas  de orden  es  llevar a  cabo los  registros  sin  afectar la situación financiera de la entidad y se emplean con fines de recordatorio  o de control de diversos aspectos administrativos. </a:t>
            </a:r>
          </a:p>
        </p:txBody>
      </p:sp>
      <p:pic>
        <p:nvPicPr>
          <p:cNvPr id="5" name="Grabación (21)">
            <a:hlinkClick r:id="" action="ppaction://media"/>
            <a:extLst>
              <a:ext uri="{FF2B5EF4-FFF2-40B4-BE49-F238E27FC236}">
                <a16:creationId xmlns:a16="http://schemas.microsoft.com/office/drawing/2014/main" id="{DDB2D63D-B693-4BD5-8C1B-C02CFBA11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3443" y="38265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78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F283F-AAB0-4AFC-AFBB-1AE347A7F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122" y="868362"/>
            <a:ext cx="9183755" cy="2387600"/>
          </a:xfrm>
        </p:spPr>
        <p:txBody>
          <a:bodyPr>
            <a:normAutofit/>
          </a:bodyPr>
          <a:lstStyle/>
          <a:p>
            <a:pPr algn="ctr"/>
            <a:r>
              <a:rPr lang="es-MX" sz="8000" dirty="0">
                <a:solidFill>
                  <a:schemeClr val="bg1"/>
                </a:solidFill>
                <a:latin typeface="Algerian" panose="04020705040A02060702" pitchFamily="82" charset="0"/>
              </a:rPr>
              <a:t>CUENTAS DE ORDEN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654A1C-8E1D-472C-A70D-E73EDA0DE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VALORES Y BIENES AJENOS</a:t>
            </a:r>
          </a:p>
        </p:txBody>
      </p:sp>
    </p:spTree>
    <p:extLst>
      <p:ext uri="{BB962C8B-B14F-4D97-AF65-F5344CB8AC3E}">
        <p14:creationId xmlns:p14="http://schemas.microsoft.com/office/powerpoint/2010/main" val="3524275125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9CE0AC-B1B4-4477-A3F4-DBC15674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763" y="623027"/>
            <a:ext cx="4954588" cy="3541714"/>
          </a:xfrm>
        </p:spPr>
        <p:txBody>
          <a:bodyPr/>
          <a:lstStyle/>
          <a:p>
            <a:pPr algn="just"/>
            <a:r>
              <a:rPr lang="es-MX" dirty="0">
                <a:solidFill>
                  <a:schemeClr val="bg1"/>
                </a:solidFill>
              </a:rPr>
              <a:t>Las cuentas de orden son aquellas que se emplean para el registro de operaciones que no afectan o modifican, el activo, pasivo, el capital de la empresa</a:t>
            </a:r>
          </a:p>
        </p:txBody>
      </p:sp>
      <p:pic>
        <p:nvPicPr>
          <p:cNvPr id="3074" name="Picture 2" descr="Cuentas de orden. Hacia la revelación y el control | Ecoe Ediciones">
            <a:extLst>
              <a:ext uri="{FF2B5EF4-FFF2-40B4-BE49-F238E27FC236}">
                <a16:creationId xmlns:a16="http://schemas.microsoft.com/office/drawing/2014/main" id="{797FFD1C-A19E-4043-841C-5F8064BD9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0"/>
          <a:stretch/>
        </p:blipFill>
        <p:spPr bwMode="auto">
          <a:xfrm>
            <a:off x="9087725" y="903419"/>
            <a:ext cx="1678011" cy="190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fesor Luis Romero: Clasificación de las cuentas en Mapa Mental ...">
            <a:extLst>
              <a:ext uri="{FF2B5EF4-FFF2-40B4-BE49-F238E27FC236}">
                <a16:creationId xmlns:a16="http://schemas.microsoft.com/office/drawing/2014/main" id="{F5D1E55A-14A6-4EB0-AF5A-33B054B07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t="3784" r="63793" b="83169"/>
          <a:stretch/>
        </p:blipFill>
        <p:spPr bwMode="auto">
          <a:xfrm>
            <a:off x="864232" y="942771"/>
            <a:ext cx="128016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fesor Luis Romero: Clasificación de las cuentas en Mapa Mental ...">
            <a:extLst>
              <a:ext uri="{FF2B5EF4-FFF2-40B4-BE49-F238E27FC236}">
                <a16:creationId xmlns:a16="http://schemas.microsoft.com/office/drawing/2014/main" id="{5324FB9A-D203-42D3-8A74-E16729327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t="22247" r="66339" b="60523"/>
          <a:stretch/>
        </p:blipFill>
        <p:spPr bwMode="auto">
          <a:xfrm>
            <a:off x="1102536" y="3068166"/>
            <a:ext cx="1336430" cy="9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ofesor Luis Romero: Clasificación de las cuentas en Mapa Mental ...">
            <a:extLst>
              <a:ext uri="{FF2B5EF4-FFF2-40B4-BE49-F238E27FC236}">
                <a16:creationId xmlns:a16="http://schemas.microsoft.com/office/drawing/2014/main" id="{A00C565F-C7D4-4E2D-BBDC-1058CE2C7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1" t="17816" r="6817" b="66923"/>
          <a:stretch/>
        </p:blipFill>
        <p:spPr bwMode="auto">
          <a:xfrm>
            <a:off x="2263819" y="4811855"/>
            <a:ext cx="1223888" cy="8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rofesor Luis Romero: Clasificación de las cuentas en Mapa Mental ...">
            <a:extLst>
              <a:ext uri="{FF2B5EF4-FFF2-40B4-BE49-F238E27FC236}">
                <a16:creationId xmlns:a16="http://schemas.microsoft.com/office/drawing/2014/main" id="{EAEF41DD-0FED-4F31-B30B-C8F4923A3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7" t="55969" r="6817" b="27785"/>
          <a:stretch/>
        </p:blipFill>
        <p:spPr bwMode="auto">
          <a:xfrm>
            <a:off x="5344168" y="4164741"/>
            <a:ext cx="1784469" cy="129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rofesor Luis Romero: Clasificación de las cuentas en Mapa Mental ...">
            <a:extLst>
              <a:ext uri="{FF2B5EF4-FFF2-40B4-BE49-F238E27FC236}">
                <a16:creationId xmlns:a16="http://schemas.microsoft.com/office/drawing/2014/main" id="{05313834-E2B8-445F-9E02-ECB3BFB38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1" t="39969" r="11370" b="50000"/>
          <a:stretch/>
        </p:blipFill>
        <p:spPr bwMode="auto">
          <a:xfrm rot="11138583" flipH="1" flipV="1">
            <a:off x="8924542" y="4145057"/>
            <a:ext cx="1940058" cy="133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bación (3)">
            <a:hlinkClick r:id="" action="ppaction://media"/>
            <a:extLst>
              <a:ext uri="{FF2B5EF4-FFF2-40B4-BE49-F238E27FC236}">
                <a16:creationId xmlns:a16="http://schemas.microsoft.com/office/drawing/2014/main" id="{F1468C1A-55C9-46FC-B35A-2D619EB0D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5736" y="2938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27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72D2CD-C7CE-4C36-B718-33BBD1AF0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532" y="1208478"/>
            <a:ext cx="5385997" cy="354171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les llama con otro nombre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Cuentas de movimiento compensados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Cuentas de saldos compensados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Cuentas de saldos correlativos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Cuentas de memorándum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cuentas de registro</a:t>
            </a:r>
          </a:p>
          <a:p>
            <a:pPr algn="just"/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Cuáles son las cuentas del activo y qué son? | Blog Nubox">
            <a:extLst>
              <a:ext uri="{FF2B5EF4-FFF2-40B4-BE49-F238E27FC236}">
                <a16:creationId xmlns:a16="http://schemas.microsoft.com/office/drawing/2014/main" id="{604C4673-287D-4CC7-B9EE-878D68265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63" y="533218"/>
            <a:ext cx="2342045" cy="12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ferencias entre activo corriente y activo circulante | Blog Nubox">
            <a:extLst>
              <a:ext uri="{FF2B5EF4-FFF2-40B4-BE49-F238E27FC236}">
                <a16:creationId xmlns:a16="http://schemas.microsoft.com/office/drawing/2014/main" id="{A331B4EB-8B0C-461C-A4E4-EFE3ECFC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65" y="4750192"/>
            <a:ext cx="3362747" cy="176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ctivo circulante | Qué es, características, cuentas, registro ...">
            <a:extLst>
              <a:ext uri="{FF2B5EF4-FFF2-40B4-BE49-F238E27FC236}">
                <a16:creationId xmlns:a16="http://schemas.microsoft.com/office/drawing/2014/main" id="{AE6B2A9E-23CA-455D-8148-CBF17E34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548" y="2469174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bación (4)">
            <a:hlinkClick r:id="" action="ppaction://media"/>
            <a:extLst>
              <a:ext uri="{FF2B5EF4-FFF2-40B4-BE49-F238E27FC236}">
                <a16:creationId xmlns:a16="http://schemas.microsoft.com/office/drawing/2014/main" id="{2A2BA940-B46F-403E-BBBD-B87990A5C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80035" y="407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2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332105-4300-46D7-92D3-B2B56AF6A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075" y="294077"/>
            <a:ext cx="5209064" cy="28148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en que se deben establecer las cuentas de orden</a:t>
            </a:r>
          </a:p>
          <a:p>
            <a:pPr algn="just"/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registrar valores y bienes ajenos que se reciban por ejemplo, las mercancías que encomiendan para su venta, percibiendo en cuenta una comisión o cuota</a:t>
            </a:r>
          </a:p>
        </p:txBody>
      </p:sp>
      <p:pic>
        <p:nvPicPr>
          <p:cNvPr id="5122" name="Picture 2" descr="Se incorporan actualizaciones al diccionario de datos ...">
            <a:extLst>
              <a:ext uri="{FF2B5EF4-FFF2-40B4-BE49-F238E27FC236}">
                <a16:creationId xmlns:a16="http://schemas.microsoft.com/office/drawing/2014/main" id="{94B50286-BCEE-4340-B13D-D382D0D5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6" y="3429000"/>
            <a:ext cx="5209064" cy="311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D9E5EF-AB3F-48DB-9F32-E564158E1AD4}"/>
              </a:ext>
            </a:extLst>
          </p:cNvPr>
          <p:cNvSpPr txBox="1"/>
          <p:nvPr/>
        </p:nvSpPr>
        <p:spPr>
          <a:xfrm>
            <a:off x="6654018" y="450166"/>
            <a:ext cx="4327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el registro de valores contingentes , derivados de transacciones en las cuales la empresa adquiere una responsabilidad aleatoria o contingente</a:t>
            </a:r>
          </a:p>
        </p:txBody>
      </p:sp>
      <p:pic>
        <p:nvPicPr>
          <p:cNvPr id="5124" name="Picture 4" descr="Embargo de cuentas por cobrar - CICDE - Contadores y Abogados">
            <a:extLst>
              <a:ext uri="{FF2B5EF4-FFF2-40B4-BE49-F238E27FC236}">
                <a16:creationId xmlns:a16="http://schemas.microsoft.com/office/drawing/2014/main" id="{9485F343-BFD8-45A6-AB8E-A865E79D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18" y="3429000"/>
            <a:ext cx="520906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bación (5)">
            <a:hlinkClick r:id="" action="ppaction://media"/>
            <a:extLst>
              <a:ext uri="{FF2B5EF4-FFF2-40B4-BE49-F238E27FC236}">
                <a16:creationId xmlns:a16="http://schemas.microsoft.com/office/drawing/2014/main" id="{66F648EF-B39C-4C33-8691-19CE44C4E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77669" y="25225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98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DE28B7-0881-4D82-A694-AF10C84D8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668" y="519161"/>
            <a:ext cx="5357862" cy="1590993"/>
          </a:xfrm>
        </p:spPr>
        <p:txBody>
          <a:bodyPr>
            <a:normAutofit fontScale="92500"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el registro de valores emitidos que requieren de un control especial, tales como emisiones de obligaciones.</a:t>
            </a:r>
          </a:p>
        </p:txBody>
      </p:sp>
      <p:pic>
        <p:nvPicPr>
          <p:cNvPr id="6146" name="Picture 2" descr="Títulos representativos de inversión colectiva emitidos por ...">
            <a:extLst>
              <a:ext uri="{FF2B5EF4-FFF2-40B4-BE49-F238E27FC236}">
                <a16:creationId xmlns:a16="http://schemas.microsoft.com/office/drawing/2014/main" id="{DC6F96A0-A9D6-4DD9-93B2-5ED441AC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74" y="2863923"/>
            <a:ext cx="4355033" cy="2974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BDE2C4-0D37-41FF-90D4-31F663F5C31B}"/>
              </a:ext>
            </a:extLst>
          </p:cNvPr>
          <p:cNvSpPr txBox="1"/>
          <p:nvPr/>
        </p:nvSpPr>
        <p:spPr>
          <a:xfrm>
            <a:off x="7455877" y="519161"/>
            <a:ext cx="3854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el registro de valores de control, en los cuales  se requiere contar con un registro Duplicado para tener información  y control desde otro punto de vista.</a:t>
            </a:r>
          </a:p>
        </p:txBody>
      </p:sp>
      <p:pic>
        <p:nvPicPr>
          <p:cNvPr id="6148" name="Picture 4" descr="Sociedades Administradoras de Fondos Mutuos - CMF Educa ...">
            <a:extLst>
              <a:ext uri="{FF2B5EF4-FFF2-40B4-BE49-F238E27FC236}">
                <a16:creationId xmlns:a16="http://schemas.microsoft.com/office/drawing/2014/main" id="{CB7B41CC-32A2-469C-9CD9-B60F560B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877" y="3083661"/>
            <a:ext cx="3854548" cy="26323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bación (6)">
            <a:hlinkClick r:id="" action="ppaction://media"/>
            <a:extLst>
              <a:ext uri="{FF2B5EF4-FFF2-40B4-BE49-F238E27FC236}">
                <a16:creationId xmlns:a16="http://schemas.microsoft.com/office/drawing/2014/main" id="{5C28B5A5-0AD2-4425-847D-1C7AA0E6A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0863" y="2458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7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8AC1A27-29EE-4DD7-91C3-6FDF77EA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928320"/>
          </a:xfrm>
        </p:spPr>
        <p:txBody>
          <a:bodyPr>
            <a:normAutofit/>
          </a:bodyPr>
          <a:lstStyle/>
          <a:p>
            <a:pPr marL="0" indent="0" algn="ctr"/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Clasificación de las cuentas de orden</a:t>
            </a:r>
            <a:b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8563D4-053B-4E71-9A58-11E1D926E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740" y="1563882"/>
            <a:ext cx="4649783" cy="587129"/>
          </a:xfrm>
        </p:spPr>
        <p:txBody>
          <a:bodyPr/>
          <a:lstStyle/>
          <a:p>
            <a:pPr algn="ctr"/>
            <a:r>
              <a:rPr lang="es-MX" dirty="0"/>
              <a:t>Valores ajenos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1E2754-4347-4E42-9FD2-3673E80C4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872" y="2387794"/>
            <a:ext cx="4878391" cy="2717801"/>
          </a:xfrm>
        </p:spPr>
        <p:txBody>
          <a:bodyPr/>
          <a:lstStyle/>
          <a:p>
            <a:r>
              <a:rPr lang="es-MX" dirty="0"/>
              <a:t>Mercancías en comisión</a:t>
            </a:r>
          </a:p>
          <a:p>
            <a:r>
              <a:rPr lang="es-MX" dirty="0"/>
              <a:t>Depósitos en prenda</a:t>
            </a:r>
          </a:p>
          <a:p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8B59FAA-5A8C-4B61-8C14-BA3392CB4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563882"/>
            <a:ext cx="4646602" cy="587129"/>
          </a:xfrm>
        </p:spPr>
        <p:txBody>
          <a:bodyPr/>
          <a:lstStyle/>
          <a:p>
            <a:pPr algn="ctr"/>
            <a:r>
              <a:rPr lang="es-MX" dirty="0"/>
              <a:t>Valores contingentes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85C431F-64EC-4B47-9D7E-07AC60212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8" y="2387793"/>
            <a:ext cx="4875210" cy="2717801"/>
          </a:xfrm>
        </p:spPr>
        <p:txBody>
          <a:bodyPr/>
          <a:lstStyle/>
          <a:p>
            <a:r>
              <a:rPr lang="es-MX" dirty="0"/>
              <a:t>Documentos descontados</a:t>
            </a:r>
          </a:p>
          <a:p>
            <a:r>
              <a:rPr lang="es-MX" dirty="0"/>
              <a:t>Avales otorgados</a:t>
            </a:r>
          </a:p>
          <a:p>
            <a:r>
              <a:rPr lang="es-MX" dirty="0"/>
              <a:t>Juicios pendientes</a:t>
            </a:r>
          </a:p>
          <a:p>
            <a:r>
              <a:rPr lang="es-MX" dirty="0"/>
              <a:t>Seguros contratados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5CE8DDC-48B0-42C3-AC7B-76A593A10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55" y="4856725"/>
            <a:ext cx="2517165" cy="1678110"/>
          </a:xfrm>
          <a:prstGeom prst="rect">
            <a:avLst/>
          </a:prstGeom>
        </p:spPr>
      </p:pic>
      <p:pic>
        <p:nvPicPr>
          <p:cNvPr id="7172" name="Picture 4" descr="Qué es Mercancía? » Su Definición y Significado [2020]">
            <a:extLst>
              <a:ext uri="{FF2B5EF4-FFF2-40B4-BE49-F238E27FC236}">
                <a16:creationId xmlns:a16="http://schemas.microsoft.com/office/drawing/2014/main" id="{4C432FE8-E63D-4F93-A545-6CD08C292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2" y="3746694"/>
            <a:ext cx="3585680" cy="221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bación (8)">
            <a:hlinkClick r:id="" action="ppaction://media"/>
            <a:extLst>
              <a:ext uri="{FF2B5EF4-FFF2-40B4-BE49-F238E27FC236}">
                <a16:creationId xmlns:a16="http://schemas.microsoft.com/office/drawing/2014/main" id="{2A3F1A98-F0E7-4EC2-883E-E8986FE8E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1218" y="4736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069F4E-E966-4294-9DE9-316A4B38E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434753"/>
            <a:ext cx="4649783" cy="823912"/>
          </a:xfrm>
        </p:spPr>
        <p:txBody>
          <a:bodyPr/>
          <a:lstStyle/>
          <a:p>
            <a:pPr algn="ctr"/>
            <a:r>
              <a:rPr lang="es-MX" dirty="0"/>
              <a:t>Valores emitidos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0D86D4-8680-4803-ABDA-D7DB19D4B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7105" y="1540019"/>
            <a:ext cx="4878391" cy="2717801"/>
          </a:xfrm>
        </p:spPr>
        <p:txBody>
          <a:bodyPr/>
          <a:lstStyle/>
          <a:p>
            <a:r>
              <a:rPr lang="es-MX" dirty="0"/>
              <a:t>Emisión de obligaciones</a:t>
            </a:r>
          </a:p>
          <a:p>
            <a:r>
              <a:rPr lang="es-MX" dirty="0"/>
              <a:t>Emisión de billetes de banco</a:t>
            </a:r>
          </a:p>
          <a:p>
            <a:r>
              <a:rPr lang="es-MX" dirty="0"/>
              <a:t>Emisión de billetes de lotería</a:t>
            </a:r>
          </a:p>
          <a:p>
            <a:r>
              <a:rPr lang="es-MX" dirty="0"/>
              <a:t>Emisión de boletos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7B4BE0-BE1B-4242-86AB-5B5C8B4A5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7118" y="434753"/>
            <a:ext cx="4646602" cy="823912"/>
          </a:xfrm>
        </p:spPr>
        <p:txBody>
          <a:bodyPr/>
          <a:lstStyle/>
          <a:p>
            <a:pPr algn="ctr"/>
            <a:r>
              <a:rPr lang="es-MX" dirty="0"/>
              <a:t>Valores de control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5970C8A-D1A1-4AA7-85B0-4AD123817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7118" y="1540018"/>
            <a:ext cx="4875210" cy="2717801"/>
          </a:xfrm>
        </p:spPr>
        <p:txBody>
          <a:bodyPr/>
          <a:lstStyle/>
          <a:p>
            <a:r>
              <a:rPr lang="es-MX" dirty="0"/>
              <a:t>Depreciación fiscal</a:t>
            </a:r>
          </a:p>
          <a:p>
            <a:r>
              <a:rPr lang="es-MX" dirty="0"/>
              <a:t>Consignaciones aprecio alzado</a:t>
            </a:r>
          </a:p>
          <a:p>
            <a:endParaRPr lang="es-MX" dirty="0"/>
          </a:p>
        </p:txBody>
      </p:sp>
      <p:pic>
        <p:nvPicPr>
          <p:cNvPr id="8194" name="Picture 2" descr="Sitios y personajes de la nueva familia de billetes en México">
            <a:extLst>
              <a:ext uri="{FF2B5EF4-FFF2-40B4-BE49-F238E27FC236}">
                <a16:creationId xmlns:a16="http://schemas.microsoft.com/office/drawing/2014/main" id="{87A62190-269B-490C-BCF3-FADC198F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81" y="3947013"/>
            <a:ext cx="2689786" cy="174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epreciación fiscal, ¿cuál es su fundamento? - Contador Contado">
            <a:extLst>
              <a:ext uri="{FF2B5EF4-FFF2-40B4-BE49-F238E27FC236}">
                <a16:creationId xmlns:a16="http://schemas.microsoft.com/office/drawing/2014/main" id="{1802C0A9-8646-49F0-87AF-25E6B2E2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45" y="3232637"/>
            <a:ext cx="4292147" cy="245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bación (9)">
            <a:hlinkClick r:id="" action="ppaction://media"/>
            <a:extLst>
              <a:ext uri="{FF2B5EF4-FFF2-40B4-BE49-F238E27FC236}">
                <a16:creationId xmlns:a16="http://schemas.microsoft.com/office/drawing/2014/main" id="{AE94F048-2526-415B-8E13-AFC30BF444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391" y="4711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81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499</TotalTime>
  <Words>1414</Words>
  <Application>Microsoft Office PowerPoint</Application>
  <PresentationFormat>Panorámica</PresentationFormat>
  <Paragraphs>165</Paragraphs>
  <Slides>25</Slides>
  <Notes>0</Notes>
  <HiddenSlides>0</HiddenSlides>
  <MMClips>23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Algerian</vt:lpstr>
      <vt:lpstr>Arial</vt:lpstr>
      <vt:lpstr>Calibri</vt:lpstr>
      <vt:lpstr>Tw Cen MT</vt:lpstr>
      <vt:lpstr>Circuito</vt:lpstr>
      <vt:lpstr>Presentación de PowerPoint</vt:lpstr>
      <vt:lpstr>Presentación de PowerPoint</vt:lpstr>
      <vt:lpstr>CUENTAS DE ORDEN</vt:lpstr>
      <vt:lpstr>Presentación de PowerPoint</vt:lpstr>
      <vt:lpstr>Presentación de PowerPoint</vt:lpstr>
      <vt:lpstr>Presentación de PowerPoint</vt:lpstr>
      <vt:lpstr>Presentación de PowerPoint</vt:lpstr>
      <vt:lpstr>Clasificación de las cuentas de orden </vt:lpstr>
      <vt:lpstr>Presentación de PowerPoint</vt:lpstr>
      <vt:lpstr>Valores ajenos</vt:lpstr>
      <vt:lpstr>Presentación de PowerPoint</vt:lpstr>
      <vt:lpstr>Presentación de PowerPoint</vt:lpstr>
      <vt:lpstr>Cuentas de orden para valores ajenos en Mercancías en comisión</vt:lpstr>
      <vt:lpstr>Como se cargan y se abonan  los valores ajenos</vt:lpstr>
      <vt:lpstr>Comitente cuenta de Mercancías</vt:lpstr>
      <vt:lpstr>Caja del comitente</vt:lpstr>
      <vt:lpstr>Comitente, cuenta de caja.</vt:lpstr>
      <vt:lpstr>Clientes del comitente. </vt:lpstr>
      <vt:lpstr>Comitente, cuentas de clientes.</vt:lpstr>
      <vt:lpstr>Presentación de PowerPoint</vt:lpstr>
      <vt:lpstr>Cuentas de orden en valores ajenos por depósitos en prenda</vt:lpstr>
      <vt:lpstr>Presentación de PowerPoint</vt:lpstr>
      <vt:lpstr>Depósitos en prenda</vt:lpstr>
      <vt:lpstr>Conclusión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CUENTAS DE ORDEN</dc:title>
  <dc:creator>Luis</dc:creator>
  <cp:lastModifiedBy>Luis</cp:lastModifiedBy>
  <cp:revision>38</cp:revision>
  <dcterms:created xsi:type="dcterms:W3CDTF">2020-06-02T22:05:25Z</dcterms:created>
  <dcterms:modified xsi:type="dcterms:W3CDTF">2020-06-04T03:03:49Z</dcterms:modified>
</cp:coreProperties>
</file>